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0" r:id="rId8"/>
    <p:sldId id="261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14" y="-2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1A9B7-FA26-4417-8C4B-5FACFD753383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D5B54-E14B-44A7-92C7-C27884B2A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119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1A9B7-FA26-4417-8C4B-5FACFD753383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D5B54-E14B-44A7-92C7-C27884B2A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210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1A9B7-FA26-4417-8C4B-5FACFD753383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D5B54-E14B-44A7-92C7-C27884B2A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796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1A9B7-FA26-4417-8C4B-5FACFD753383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D5B54-E14B-44A7-92C7-C27884B2A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476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1A9B7-FA26-4417-8C4B-5FACFD753383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D5B54-E14B-44A7-92C7-C27884B2A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333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1A9B7-FA26-4417-8C4B-5FACFD753383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D5B54-E14B-44A7-92C7-C27884B2A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462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1A9B7-FA26-4417-8C4B-5FACFD753383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D5B54-E14B-44A7-92C7-C27884B2A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637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1A9B7-FA26-4417-8C4B-5FACFD753383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D5B54-E14B-44A7-92C7-C27884B2A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230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1A9B7-FA26-4417-8C4B-5FACFD753383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D5B54-E14B-44A7-92C7-C27884B2A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998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1A9B7-FA26-4417-8C4B-5FACFD753383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D5B54-E14B-44A7-92C7-C27884B2A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57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1A9B7-FA26-4417-8C4B-5FACFD753383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D5B54-E14B-44A7-92C7-C27884B2A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464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A1A9B7-FA26-4417-8C4B-5FACFD753383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BD5B54-E14B-44A7-92C7-C27884B2A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610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Leaders Eat Last: Why Some Teams Pull Together and Others Don’t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Book Review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6300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Book Title and Author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Book Title: </a:t>
            </a:r>
            <a:r>
              <a:rPr lang="en-US" dirty="0" smtClean="0"/>
              <a:t>Leaders Eat Last: Why Some Teams Pull Together and Others Don’t</a:t>
            </a:r>
          </a:p>
          <a:p>
            <a:r>
              <a:rPr lang="en-US" dirty="0" smtClean="0"/>
              <a:t>Author: Simon </a:t>
            </a:r>
            <a:r>
              <a:rPr lang="en-US" dirty="0" err="1" smtClean="0"/>
              <a:t>Sinek</a:t>
            </a:r>
            <a:r>
              <a:rPr lang="en-US" dirty="0" smtClean="0"/>
              <a:t>. </a:t>
            </a:r>
          </a:p>
          <a:p>
            <a:r>
              <a:rPr lang="en-US" dirty="0"/>
              <a:t>S</a:t>
            </a:r>
            <a:r>
              <a:rPr lang="en-US" dirty="0" smtClean="0"/>
              <a:t>imon </a:t>
            </a:r>
            <a:r>
              <a:rPr lang="en-US" dirty="0" err="1" smtClean="0"/>
              <a:t>Sinek</a:t>
            </a:r>
            <a:r>
              <a:rPr lang="en-US" dirty="0" smtClean="0"/>
              <a:t> is an author and a motivational speaker born in 1973. </a:t>
            </a:r>
          </a:p>
          <a:p>
            <a:r>
              <a:rPr lang="en-US" dirty="0" smtClean="0"/>
              <a:t>The book is divided into 8 sections with each discussing leadership aspect.</a:t>
            </a:r>
          </a:p>
          <a:p>
            <a:r>
              <a:rPr lang="en-US" dirty="0" smtClean="0"/>
              <a:t>The book describes how leadership in the military cascades from the top management to the soldiers in the battle field.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617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Thesis: Leaders need to create collaborative efforts in work settings to motivate employees to come to work daily and give their best.</a:t>
            </a:r>
          </a:p>
          <a:p>
            <a:r>
              <a:rPr lang="en-US" dirty="0" smtClean="0"/>
              <a:t>Teamwork ensures that all employees work together to achieve great results. </a:t>
            </a:r>
          </a:p>
          <a:p>
            <a:r>
              <a:rPr lang="en-US" dirty="0" smtClean="0"/>
              <a:t>Efficient teams can be teams, but leaders are required to step up ensure that all employees are happy and feel motivated </a:t>
            </a:r>
          </a:p>
          <a:p>
            <a:r>
              <a:rPr lang="en-US" dirty="0" smtClean="0"/>
              <a:t>Leaders are required to create work environments that enable workers to work together more naturally.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3863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Summary of the Book’s Contents: Author’s Thesis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Thesis: The “Circle of Safety” helps employees to be more empathetic to others rather than focusing on individual needs.</a:t>
            </a:r>
          </a:p>
          <a:p>
            <a:r>
              <a:rPr lang="en-US" dirty="0" smtClean="0"/>
              <a:t>Leaders are required to show empathy and ensure that all the employees are protected as well as respected,</a:t>
            </a:r>
          </a:p>
          <a:p>
            <a:r>
              <a:rPr lang="en-US" dirty="0" smtClean="0"/>
              <a:t>Also, employees need to understand their “happy chemicals.”</a:t>
            </a:r>
          </a:p>
          <a:p>
            <a:r>
              <a:rPr lang="en-US" dirty="0" err="1" smtClean="0"/>
              <a:t>Sinek</a:t>
            </a:r>
            <a:r>
              <a:rPr lang="en-US" dirty="0" smtClean="0"/>
              <a:t> illustrate how chemicals such as endorphins and dopamine work together to help persons to perform basic day-to-day activities.</a:t>
            </a:r>
          </a:p>
          <a:p>
            <a:r>
              <a:rPr lang="en-US" dirty="0" smtClean="0"/>
              <a:t>Also, oxytocin and serotonin combine to help create relations of trust and trust.</a:t>
            </a:r>
          </a:p>
          <a:p>
            <a:r>
              <a:rPr lang="en-US" dirty="0" smtClean="0"/>
              <a:t>In this regard, he articulates that the first two chemicals are “selfish” since they are fulfillment-oriented as opposed to the latter that foster social bonds.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132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Arguments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Leaders are required to cultivate the “circle of safety.”</a:t>
            </a:r>
          </a:p>
          <a:p>
            <a:r>
              <a:rPr lang="en-US" dirty="0" smtClean="0"/>
              <a:t>Employees are likely to be motivated when they feel they are protected from above.</a:t>
            </a:r>
          </a:p>
          <a:p>
            <a:r>
              <a:rPr lang="en-US" dirty="0" smtClean="0"/>
              <a:t>In this regard, leaders are required to identify and respond to their employees’ feelings efficiently. </a:t>
            </a:r>
          </a:p>
          <a:p>
            <a:r>
              <a:rPr lang="en-US" dirty="0" smtClean="0"/>
              <a:t>An environment of encouragement is significant since it instills positive work traits in the workers.</a:t>
            </a:r>
          </a:p>
          <a:p>
            <a:r>
              <a:rPr lang="en-US" dirty="0" smtClean="0"/>
              <a:t>Individuals are required to find the perfect chemical mix to help develop a sense of completion. </a:t>
            </a:r>
          </a:p>
          <a:p>
            <a:r>
              <a:rPr lang="en-US" dirty="0" smtClean="0"/>
              <a:t>Good leadership should be long-term and try make improvements frequently.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6966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Supporting Evidence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Part 1: The ideology of “circle of safety” is crucial to the development of an effective work environment. </a:t>
            </a:r>
          </a:p>
          <a:p>
            <a:r>
              <a:rPr lang="en-US" dirty="0" smtClean="0"/>
              <a:t>Part 2: The interconnection within the human body is analogous to the mechanics of motivation and action.</a:t>
            </a:r>
          </a:p>
          <a:p>
            <a:r>
              <a:rPr lang="en-US" dirty="0" smtClean="0"/>
              <a:t>Part 3: Leaders need to support their juniors by assuring them often that they are doing the right thing.</a:t>
            </a:r>
          </a:p>
          <a:p>
            <a:r>
              <a:rPr lang="en-US" dirty="0" smtClean="0"/>
              <a:t>Part 4: Focus on employee wellness depicts the removal of societal safe guards.</a:t>
            </a:r>
          </a:p>
          <a:p>
            <a:r>
              <a:rPr lang="en-US" dirty="0" smtClean="0"/>
              <a:t>Part 5: Leaders need to recognize that employees are abstracts that are vulnerable to mistakes.</a:t>
            </a:r>
          </a:p>
          <a:p>
            <a:r>
              <a:rPr lang="en-US" dirty="0" smtClean="0"/>
              <a:t>Part 6: Certain organizational cultures can impact work performance either positively or negatively.</a:t>
            </a:r>
          </a:p>
          <a:p>
            <a:r>
              <a:rPr lang="en-US" dirty="0" smtClean="0"/>
              <a:t>Part 7: Generation Y are significantly affected by incentive frameworks as well as regulatory requirements.</a:t>
            </a:r>
          </a:p>
          <a:p>
            <a:r>
              <a:rPr lang="en-US" dirty="0" smtClean="0"/>
              <a:t>Part 8: Organizational issues can be remedied by fostering collaboration among team members.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89722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Best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According to </a:t>
            </a:r>
            <a:r>
              <a:rPr lang="en-US" dirty="0" err="1"/>
              <a:t>Sinek</a:t>
            </a:r>
            <a:r>
              <a:rPr lang="en-US" dirty="0"/>
              <a:t> (2013), “Absent a Circle of Safety, paranoia, cynicism, and self-interest prevail” (p. 24). </a:t>
            </a:r>
            <a:endParaRPr lang="en-US" dirty="0" smtClean="0"/>
          </a:p>
          <a:p>
            <a:r>
              <a:rPr lang="en-US" dirty="0" err="1" smtClean="0"/>
              <a:t>Sinek</a:t>
            </a:r>
            <a:r>
              <a:rPr lang="en-US" dirty="0" smtClean="0"/>
              <a:t> emphasizes that an absence of “the circle of safety” is detrimental to an organization since employees are used to get results at the expense of their personal wellbeing. </a:t>
            </a:r>
          </a:p>
          <a:p>
            <a:r>
              <a:rPr lang="en-US" dirty="0" smtClean="0"/>
              <a:t>Employees need to feel safe to prevent the development of negative work energy.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45231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I recommend the book to potential readers since it gives detailed explanations of leadership approaches that can be adopted based on the scenarios Marine Corps Generals. </a:t>
            </a:r>
          </a:p>
          <a:p>
            <a:r>
              <a:rPr lang="en-US" dirty="0" smtClean="0"/>
              <a:t>Readers can also can also gain insight why leaders need to deny themselves pleasures that are vital for survival to safeguard the interests of their juniors.</a:t>
            </a:r>
          </a:p>
          <a:p>
            <a:r>
              <a:rPr lang="en-US" dirty="0" smtClean="0"/>
              <a:t>Also, readers will understand how paranoia, cynicism, and self-interest negatively impact working environments using the analogy of “selfless” and “selfish” chemicals.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3536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Sinek</a:t>
            </a:r>
            <a:r>
              <a:rPr lang="en-US" dirty="0"/>
              <a:t>, S. (2014). </a:t>
            </a:r>
            <a:r>
              <a:rPr lang="en-US" i="1" dirty="0"/>
              <a:t>Leaders Eat Last: Why Some </a:t>
            </a:r>
            <a:r>
              <a:rPr lang="en-US" i="1" dirty="0" smtClean="0"/>
              <a:t>	Teams </a:t>
            </a:r>
            <a:r>
              <a:rPr lang="en-US" i="1" dirty="0"/>
              <a:t>Pull Together and Others Don’t</a:t>
            </a:r>
            <a:r>
              <a:rPr lang="en-US" i="1" dirty="0" smtClean="0"/>
              <a:t>.</a:t>
            </a:r>
            <a:r>
              <a:rPr lang="en-US" i="1" dirty="0"/>
              <a:t>	</a:t>
            </a:r>
            <a:r>
              <a:rPr lang="en-US" dirty="0"/>
              <a:t>ISBN: https: 978-1591845324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3293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690</Words>
  <Application>Microsoft Office PowerPoint</Application>
  <PresentationFormat>On-screen Show (4:3)</PresentationFormat>
  <Paragraphs>46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Leaders Eat Last: Why Some Teams Pull Together and Others Don’t</vt:lpstr>
      <vt:lpstr>Book Title and Author</vt:lpstr>
      <vt:lpstr>Thesis</vt:lpstr>
      <vt:lpstr>Summary of the Book’s Contents: Author’s Thesis</vt:lpstr>
      <vt:lpstr>Main Arguments</vt:lpstr>
      <vt:lpstr>Supporting Evidence</vt:lpstr>
      <vt:lpstr>Best Example</vt:lpstr>
      <vt:lpstr>Conclusion</vt:lpstr>
      <vt:lpstr>Reference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Leaders Eat Last: Why Some Teams Pull Together and Others Don’t</dc:title>
  <dc:creator>Windows User</dc:creator>
  <cp:lastModifiedBy>Windows User</cp:lastModifiedBy>
  <cp:revision>8</cp:revision>
  <dcterms:created xsi:type="dcterms:W3CDTF">2019-11-06T09:34:58Z</dcterms:created>
  <dcterms:modified xsi:type="dcterms:W3CDTF">2019-11-06T10:35:41Z</dcterms:modified>
</cp:coreProperties>
</file>